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37" r:id="rId3"/>
    <p:sldMasterId id="2147483684" r:id="rId4"/>
    <p:sldMasterId id="2147483696" r:id="rId5"/>
    <p:sldMasterId id="2147483708" r:id="rId6"/>
  </p:sldMasterIdLst>
  <p:notesMasterIdLst>
    <p:notesMasterId r:id="rId20"/>
  </p:notesMasterIdLst>
  <p:handoutMasterIdLst>
    <p:handoutMasterId r:id="rId21"/>
  </p:handoutMasterIdLst>
  <p:sldIdLst>
    <p:sldId id="258" r:id="rId7"/>
    <p:sldId id="261" r:id="rId8"/>
    <p:sldId id="263" r:id="rId9"/>
    <p:sldId id="262" r:id="rId10"/>
    <p:sldId id="272" r:id="rId11"/>
    <p:sldId id="265" r:id="rId12"/>
    <p:sldId id="266" r:id="rId13"/>
    <p:sldId id="267" r:id="rId14"/>
    <p:sldId id="268" r:id="rId15"/>
    <p:sldId id="269" r:id="rId16"/>
    <p:sldId id="270" r:id="rId17"/>
    <p:sldId id="271" r:id="rId18"/>
    <p:sldId id="273"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577"/>
    <a:srgbClr val="224268"/>
    <a:srgbClr val="828282"/>
    <a:srgbClr val="BFBFBF"/>
    <a:srgbClr val="37AE49"/>
    <a:srgbClr val="CC3399"/>
    <a:srgbClr val="384A7C"/>
    <a:srgbClr val="394F7B"/>
    <a:srgbClr val="2D3E61"/>
    <a:srgbClr val="3C53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4" autoAdjust="0"/>
    <p:restoredTop sz="92638" autoAdjust="0"/>
  </p:normalViewPr>
  <p:slideViewPr>
    <p:cSldViewPr snapToGrid="0" snapToObjects="1" showGuides="1">
      <p:cViewPr>
        <p:scale>
          <a:sx n="110" d="100"/>
          <a:sy n="110" d="100"/>
        </p:scale>
        <p:origin x="3568" y="1256"/>
      </p:cViewPr>
      <p:guideLst>
        <p:guide orient="horz" pos="2160"/>
        <p:guide pos="386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8" tIns="45714" rIns="91428" bIns="45714" rtlCol="0"/>
          <a:lstStyle>
            <a:lvl1pPr algn="r">
              <a:defRPr sz="1200"/>
            </a:lvl1pPr>
          </a:lstStyle>
          <a:p>
            <a:fld id="{D587EF3F-0BF1-485B-A973-EFE205CE18D9}" type="datetimeFigureOut">
              <a:rPr lang="en-US" smtClean="0"/>
              <a:t>7/14/17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8" tIns="45714" rIns="91428" bIns="45714" rtlCol="0" anchor="b"/>
          <a:lstStyle>
            <a:lvl1pPr algn="r">
              <a:defRPr sz="1200"/>
            </a:lvl1pPr>
          </a:lstStyle>
          <a:p>
            <a:fld id="{4480C0AD-681F-49E0-9D77-E9393AC31711}" type="slidenum">
              <a:rPr lang="en-US" smtClean="0"/>
              <a:t>‹#›</a:t>
            </a:fld>
            <a:endParaRPr lang="en-US"/>
          </a:p>
        </p:txBody>
      </p:sp>
    </p:spTree>
    <p:extLst>
      <p:ext uri="{BB962C8B-B14F-4D97-AF65-F5344CB8AC3E}">
        <p14:creationId xmlns:p14="http://schemas.microsoft.com/office/powerpoint/2010/main" val="2473487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3" rIns="93164"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3" rIns="93164" bIns="46583" rtlCol="0"/>
          <a:lstStyle>
            <a:lvl1pPr algn="r">
              <a:defRPr sz="1200"/>
            </a:lvl1pPr>
          </a:lstStyle>
          <a:p>
            <a:fld id="{AABCEB27-6F1D-4655-8281-5399ACD919BB}" type="datetimeFigureOut">
              <a:rPr lang="en-US" smtClean="0"/>
              <a:t>7/14/17</a:t>
            </a:fld>
            <a:endParaRPr lang="en-US"/>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3164" tIns="46583" rIns="93164" bIns="46583"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4" tIns="46583" rIns="93164"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3" rIns="93164"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3" rIns="93164" bIns="46583" rtlCol="0" anchor="b"/>
          <a:lstStyle>
            <a:lvl1pPr algn="r">
              <a:defRPr sz="1200"/>
            </a:lvl1pPr>
          </a:lstStyle>
          <a:p>
            <a:fld id="{DD34C28E-F581-4DED-8087-056E56A4BF9E}" type="slidenum">
              <a:rPr lang="en-US" smtClean="0"/>
              <a:t>‹#›</a:t>
            </a:fld>
            <a:endParaRPr lang="en-US"/>
          </a:p>
        </p:txBody>
      </p:sp>
    </p:spTree>
    <p:extLst>
      <p:ext uri="{BB962C8B-B14F-4D97-AF65-F5344CB8AC3E}">
        <p14:creationId xmlns:p14="http://schemas.microsoft.com/office/powerpoint/2010/main" val="341253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73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68331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188357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115697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188803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987624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110984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1137" y="389580"/>
            <a:ext cx="9451264" cy="946164"/>
          </a:xfrm>
          <a:prstGeom prst="rect">
            <a:avLst/>
          </a:prstGeom>
        </p:spPr>
        <p:txBody>
          <a:bodyPr anchor="ctr" anchorCtr="0"/>
          <a:lstStyle>
            <a:lvl1pPr algn="l">
              <a:lnSpc>
                <a:spcPct val="90000"/>
              </a:lnSpc>
              <a:defRPr sz="3600" b="1">
                <a:latin typeface="Arial Narrow"/>
              </a:defRPr>
            </a:lvl1pPr>
          </a:lstStyle>
          <a:p>
            <a:r>
              <a:rPr lang="en-US" dirty="0"/>
              <a:t>Click to edit Master title style</a:t>
            </a:r>
          </a:p>
        </p:txBody>
      </p:sp>
      <p:sp>
        <p:nvSpPr>
          <p:cNvPr id="3" name="Subtitle 2"/>
          <p:cNvSpPr>
            <a:spLocks noGrp="1"/>
          </p:cNvSpPr>
          <p:nvPr>
            <p:ph type="subTitle" idx="1"/>
          </p:nvPr>
        </p:nvSpPr>
        <p:spPr>
          <a:xfrm>
            <a:off x="525484" y="2024919"/>
            <a:ext cx="11056917" cy="4204900"/>
          </a:xfrm>
          <a:prstGeom prst="rect">
            <a:avLst/>
          </a:prstGeom>
        </p:spPr>
        <p:txBody>
          <a:bodyPr/>
          <a:lstStyle>
            <a:lvl1pPr marL="0" indent="0" algn="ctr">
              <a:buNone/>
              <a:defRPr sz="3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857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914" y="1723697"/>
            <a:ext cx="10657489" cy="4402466"/>
          </a:xfrm>
          <a:prstGeom prst="rect">
            <a:avLst/>
          </a:prstGeom>
        </p:spPr>
        <p:txBody>
          <a:bodyPr/>
          <a:lstStyle>
            <a:lvl1pPr>
              <a:spcBef>
                <a:spcPts val="1800"/>
              </a:spcBef>
              <a:defRPr sz="2800">
                <a:latin typeface="Arial" pitchFamily="34" charset="0"/>
                <a:cs typeface="Arial" pitchFamily="34" charset="0"/>
              </a:defRPr>
            </a:lvl1pPr>
            <a:lvl2pPr>
              <a:spcBef>
                <a:spcPts val="1800"/>
              </a:spcBef>
              <a:defRPr sz="2600">
                <a:latin typeface="Arial" pitchFamily="34" charset="0"/>
                <a:cs typeface="Arial" pitchFamily="34" charset="0"/>
              </a:defRPr>
            </a:lvl2pPr>
            <a:lvl3pPr>
              <a:spcBef>
                <a:spcPts val="1800"/>
              </a:spcBef>
              <a:defRPr>
                <a:latin typeface="Arial" pitchFamily="34" charset="0"/>
                <a:cs typeface="Arial" pitchFamily="34" charset="0"/>
              </a:defRPr>
            </a:lvl3pPr>
            <a:lvl4pPr>
              <a:spcBef>
                <a:spcPts val="1200"/>
              </a:spcBef>
              <a:defRPr>
                <a:latin typeface="Arial" pitchFamily="34" charset="0"/>
                <a:cs typeface="Arial" pitchFamily="34" charset="0"/>
              </a:defRPr>
            </a:lvl4pPr>
            <a:lvl5pPr>
              <a:spcBef>
                <a:spcPts val="1200"/>
              </a:spcBef>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2131137" y="389580"/>
            <a:ext cx="9451264" cy="946164"/>
          </a:xfrm>
          <a:prstGeom prst="rect">
            <a:avLst/>
          </a:prstGeom>
        </p:spPr>
        <p:txBody>
          <a:bodyPr anchor="ctr" anchorCtr="0"/>
          <a:lstStyle>
            <a:lvl1pPr algn="l">
              <a:lnSpc>
                <a:spcPct val="90000"/>
              </a:lnSpc>
              <a:defRPr sz="3600" b="1">
                <a:latin typeface="Arial Narrow"/>
              </a:defRPr>
            </a:lvl1pPr>
          </a:lstStyle>
          <a:p>
            <a:r>
              <a:rPr lang="en-US" dirty="0"/>
              <a:t>Click to edit Master title style</a:t>
            </a:r>
          </a:p>
        </p:txBody>
      </p:sp>
    </p:spTree>
    <p:extLst>
      <p:ext uri="{BB962C8B-B14F-4D97-AF65-F5344CB8AC3E}">
        <p14:creationId xmlns:p14="http://schemas.microsoft.com/office/powerpoint/2010/main" val="259530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6"/>
            <a:ext cx="5384800" cy="4525963"/>
          </a:xfrm>
          <a:prstGeom prst="rect">
            <a:avLst/>
          </a:prstGeom>
        </p:spPr>
        <p:txBody>
          <a:bodyPr/>
          <a:lstStyle>
            <a:lvl1pPr>
              <a:defRPr sz="2800">
                <a:latin typeface="Arial Narrow"/>
              </a:defRPr>
            </a:lvl1pPr>
            <a:lvl2pPr>
              <a:defRPr sz="2400">
                <a:latin typeface="Arial Narrow"/>
              </a:defRPr>
            </a:lvl2pPr>
            <a:lvl3pPr>
              <a:defRPr sz="2000">
                <a:latin typeface="Arial Narrow"/>
              </a:defRPr>
            </a:lvl3pPr>
            <a:lvl4pPr>
              <a:defRPr sz="1800">
                <a:latin typeface="Arial Narrow"/>
              </a:defRPr>
            </a:lvl4pPr>
            <a:lvl5pPr>
              <a:defRPr sz="1800">
                <a:latin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atin typeface="Arial Narrow"/>
              </a:defRPr>
            </a:lvl1pPr>
            <a:lvl2pPr>
              <a:defRPr sz="2400">
                <a:latin typeface="Arial Narrow"/>
              </a:defRPr>
            </a:lvl2pPr>
            <a:lvl3pPr>
              <a:defRPr sz="2000">
                <a:latin typeface="Arial Narrow"/>
              </a:defRPr>
            </a:lvl3pPr>
            <a:lvl4pPr>
              <a:defRPr sz="1800">
                <a:latin typeface="Arial Narrow"/>
              </a:defRPr>
            </a:lvl4pPr>
            <a:lvl5pPr>
              <a:defRPr sz="1800">
                <a:latin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2131137" y="389580"/>
            <a:ext cx="9451264" cy="946164"/>
          </a:xfrm>
          <a:prstGeom prst="rect">
            <a:avLst/>
          </a:prstGeom>
        </p:spPr>
        <p:txBody>
          <a:bodyPr/>
          <a:lstStyle>
            <a:lvl1pPr>
              <a:defRPr>
                <a:latin typeface="Arial Narrow"/>
              </a:defRPr>
            </a:lvl1pPr>
          </a:lstStyle>
          <a:p>
            <a:r>
              <a:rPr lang="en-US" dirty="0"/>
              <a:t>Click to edit Master title style</a:t>
            </a:r>
          </a:p>
        </p:txBody>
      </p:sp>
    </p:spTree>
    <p:extLst>
      <p:ext uri="{BB962C8B-B14F-4D97-AF65-F5344CB8AC3E}">
        <p14:creationId xmlns:p14="http://schemas.microsoft.com/office/powerpoint/2010/main" val="146007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17" name="Straight Connector 16"/>
          <p:cNvCxnSpPr/>
          <p:nvPr userDrawn="1"/>
        </p:nvCxnSpPr>
        <p:spPr>
          <a:xfrm flipV="1">
            <a:off x="1791385" y="299179"/>
            <a:ext cx="0" cy="949663"/>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16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828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144B6FE-C86C-4D1C-9C18-17A8954A3E1E}" type="slidenum">
              <a:rPr lang="en-US"/>
              <a:pPr/>
              <a:t>‹#›</a:t>
            </a:fld>
            <a:endParaRPr lang="en-US"/>
          </a:p>
        </p:txBody>
      </p:sp>
    </p:spTree>
    <p:extLst>
      <p:ext uri="{BB962C8B-B14F-4D97-AF65-F5344CB8AC3E}">
        <p14:creationId xmlns:p14="http://schemas.microsoft.com/office/powerpoint/2010/main" val="373897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67277" y="1029186"/>
            <a:ext cx="6110323" cy="2264707"/>
          </a:xfrm>
          <a:prstGeom prst="rect">
            <a:avLst/>
          </a:prstGeom>
        </p:spPr>
        <p:txBody>
          <a:bodyPr/>
          <a:lstStyle>
            <a:lvl1pPr>
              <a:defRPr>
                <a:solidFill>
                  <a:schemeClr val="bg1"/>
                </a:solidFill>
                <a:latin typeface="Arial Narrow"/>
              </a:defRPr>
            </a:lvl1pPr>
          </a:lstStyle>
          <a:p>
            <a:r>
              <a:rPr lang="en-US" dirty="0"/>
              <a:t>Click to edit Master title style</a:t>
            </a:r>
          </a:p>
        </p:txBody>
      </p:sp>
    </p:spTree>
    <p:extLst>
      <p:ext uri="{BB962C8B-B14F-4D97-AF65-F5344CB8AC3E}">
        <p14:creationId xmlns:p14="http://schemas.microsoft.com/office/powerpoint/2010/main" val="146579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131137" y="389580"/>
            <a:ext cx="9451264" cy="946164"/>
          </a:xfrm>
          <a:prstGeom prst="rect">
            <a:avLst/>
          </a:prstGeom>
        </p:spPr>
        <p:txBody>
          <a:bodyPr anchor="ctr" anchorCtr="0"/>
          <a:lstStyle>
            <a:lvl1pPr algn="l">
              <a:defRPr sz="3600" b="1" i="0">
                <a:latin typeface="Arial Narrow"/>
              </a:defRPr>
            </a:lvl1pPr>
          </a:lstStyle>
          <a:p>
            <a:r>
              <a:rPr lang="en-US" dirty="0"/>
              <a:t>Click to edit Master title style</a:t>
            </a:r>
          </a:p>
        </p:txBody>
      </p:sp>
      <p:sp>
        <p:nvSpPr>
          <p:cNvPr id="8" name="Subtitle 2"/>
          <p:cNvSpPr>
            <a:spLocks noGrp="1"/>
          </p:cNvSpPr>
          <p:nvPr>
            <p:ph type="subTitle" idx="1"/>
          </p:nvPr>
        </p:nvSpPr>
        <p:spPr>
          <a:xfrm>
            <a:off x="910900" y="1828805"/>
            <a:ext cx="10671505" cy="4466711"/>
          </a:xfrm>
          <a:prstGeom prst="rect">
            <a:avLst/>
          </a:prstGeom>
        </p:spPr>
        <p:txBody>
          <a:bodyPr/>
          <a:lstStyle>
            <a:lvl1pPr marL="457200" indent="-457200" algn="l">
              <a:buFont typeface="Arial" pitchFamily="34" charset="0"/>
              <a:buChar char="•"/>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1377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713187"/>
            <a:ext cx="10972800" cy="4412977"/>
          </a:xfrm>
          <a:prstGeom prst="rect">
            <a:avLst/>
          </a:prstGeom>
        </p:spPr>
        <p:txBody>
          <a:bodyPr/>
          <a:lstStyle>
            <a:lvl1pPr>
              <a:spcBef>
                <a:spcPts val="1800"/>
              </a:spcBef>
              <a:defRPr sz="2800">
                <a:latin typeface="Arial" pitchFamily="34" charset="0"/>
                <a:cs typeface="Arial" pitchFamily="34" charset="0"/>
              </a:defRPr>
            </a:lvl1pPr>
            <a:lvl2pPr>
              <a:spcBef>
                <a:spcPts val="1800"/>
              </a:spcBef>
              <a:defRPr sz="2600">
                <a:latin typeface="Arial" pitchFamily="34" charset="0"/>
                <a:cs typeface="Arial" pitchFamily="34" charset="0"/>
              </a:defRPr>
            </a:lvl2pPr>
            <a:lvl3pPr>
              <a:spcBef>
                <a:spcPts val="1800"/>
              </a:spcBef>
              <a:defRPr>
                <a:latin typeface="Arial" pitchFamily="34" charset="0"/>
                <a:cs typeface="Arial" pitchFamily="34" charset="0"/>
              </a:defRPr>
            </a:lvl3pPr>
            <a:lvl4pPr>
              <a:spcBef>
                <a:spcPts val="1200"/>
              </a:spcBef>
              <a:defRPr>
                <a:latin typeface="Arial" pitchFamily="34" charset="0"/>
                <a:cs typeface="Arial" pitchFamily="34" charset="0"/>
              </a:defRPr>
            </a:lvl4pPr>
            <a:lvl5pPr>
              <a:spcBef>
                <a:spcPts val="1200"/>
              </a:spcBef>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2131137" y="389580"/>
            <a:ext cx="9451264" cy="946164"/>
          </a:xfrm>
          <a:prstGeom prst="rect">
            <a:avLst/>
          </a:prstGeom>
        </p:spPr>
        <p:txBody>
          <a:bodyPr anchor="ctr" anchorCtr="0"/>
          <a:lstStyle>
            <a:lvl1pPr algn="l">
              <a:lnSpc>
                <a:spcPct val="90000"/>
              </a:lnSpc>
              <a:defRPr sz="3600" b="1">
                <a:latin typeface="Arial Narrow"/>
              </a:defRPr>
            </a:lvl1pPr>
          </a:lstStyle>
          <a:p>
            <a:r>
              <a:rPr lang="en-US" dirty="0"/>
              <a:t>Click to edit Master title style</a:t>
            </a:r>
          </a:p>
        </p:txBody>
      </p:sp>
    </p:spTree>
    <p:extLst>
      <p:ext uri="{BB962C8B-B14F-4D97-AF65-F5344CB8AC3E}">
        <p14:creationId xmlns:p14="http://schemas.microsoft.com/office/powerpoint/2010/main" val="1685728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600" y="1600206"/>
            <a:ext cx="5384800" cy="4525963"/>
          </a:xfrm>
          <a:prstGeom prst="rect">
            <a:avLst/>
          </a:prstGeom>
        </p:spPr>
        <p:txBody>
          <a:bodyPr/>
          <a:lstStyle>
            <a:lvl1pPr>
              <a:defRPr sz="2800">
                <a:latin typeface="Arial Narrow"/>
              </a:defRPr>
            </a:lvl1pPr>
            <a:lvl2pPr>
              <a:defRPr sz="2400">
                <a:latin typeface="Arial Narrow"/>
              </a:defRPr>
            </a:lvl2pPr>
            <a:lvl3pPr>
              <a:defRPr sz="2000">
                <a:latin typeface="Arial Narrow"/>
              </a:defRPr>
            </a:lvl3pPr>
            <a:lvl4pPr>
              <a:defRPr sz="1800">
                <a:latin typeface="Arial Narrow"/>
              </a:defRPr>
            </a:lvl4pPr>
            <a:lvl5pPr>
              <a:defRPr sz="1800">
                <a:latin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197600" y="1600206"/>
            <a:ext cx="5384800" cy="4525963"/>
          </a:xfrm>
          <a:prstGeom prst="rect">
            <a:avLst/>
          </a:prstGeom>
        </p:spPr>
        <p:txBody>
          <a:bodyPr/>
          <a:lstStyle>
            <a:lvl1pPr>
              <a:defRPr sz="2800">
                <a:latin typeface="Arial Narrow"/>
              </a:defRPr>
            </a:lvl1pPr>
            <a:lvl2pPr>
              <a:defRPr sz="2400">
                <a:latin typeface="Arial Narrow"/>
              </a:defRPr>
            </a:lvl2pPr>
            <a:lvl3pPr>
              <a:defRPr sz="2000">
                <a:latin typeface="Arial Narrow"/>
              </a:defRPr>
            </a:lvl3pPr>
            <a:lvl4pPr>
              <a:defRPr sz="1800">
                <a:latin typeface="Arial Narrow"/>
              </a:defRPr>
            </a:lvl4pPr>
            <a:lvl5pPr>
              <a:defRPr sz="1800">
                <a:latin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p:nvPr>
        </p:nvSpPr>
        <p:spPr>
          <a:xfrm>
            <a:off x="2131137" y="389580"/>
            <a:ext cx="9451264" cy="946164"/>
          </a:xfrm>
          <a:prstGeom prst="rect">
            <a:avLst/>
          </a:prstGeom>
        </p:spPr>
        <p:txBody>
          <a:bodyPr/>
          <a:lstStyle>
            <a:lvl1pPr>
              <a:defRPr>
                <a:latin typeface="Arial Narrow"/>
              </a:defRPr>
            </a:lvl1pPr>
          </a:lstStyle>
          <a:p>
            <a:r>
              <a:rPr lang="en-US" dirty="0"/>
              <a:t>Click to edit Master title style</a:t>
            </a:r>
          </a:p>
        </p:txBody>
      </p:sp>
    </p:spTree>
    <p:extLst>
      <p:ext uri="{BB962C8B-B14F-4D97-AF65-F5344CB8AC3E}">
        <p14:creationId xmlns:p14="http://schemas.microsoft.com/office/powerpoint/2010/main" val="2962652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925278" y="1371600"/>
            <a:ext cx="3125014"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2319" y="1293495"/>
            <a:ext cx="5579293"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5278" y="3536830"/>
            <a:ext cx="3125014"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7/14/17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40147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25484" y="389580"/>
            <a:ext cx="11056917" cy="946164"/>
          </a:xfrm>
          <a:prstGeom prst="rect">
            <a:avLst/>
          </a:prstGeom>
        </p:spPr>
        <p:txBody>
          <a:bodyPr/>
          <a:lstStyle>
            <a:lvl1pPr>
              <a:lnSpc>
                <a:spcPct val="90000"/>
              </a:lnSpc>
              <a:defRPr sz="3600" b="1">
                <a:latin typeface="Arial Narrow"/>
              </a:defRPr>
            </a:lvl1pPr>
          </a:lstStyle>
          <a:p>
            <a:r>
              <a:rPr lang="en-US" dirty="0"/>
              <a:t>Click to edit Master title style</a:t>
            </a:r>
          </a:p>
        </p:txBody>
      </p:sp>
      <p:sp>
        <p:nvSpPr>
          <p:cNvPr id="8" name="Subtitle 2"/>
          <p:cNvSpPr>
            <a:spLocks noGrp="1"/>
          </p:cNvSpPr>
          <p:nvPr>
            <p:ph type="subTitle" idx="1"/>
          </p:nvPr>
        </p:nvSpPr>
        <p:spPr>
          <a:xfrm>
            <a:off x="525484" y="1805938"/>
            <a:ext cx="11056917" cy="4172059"/>
          </a:xfrm>
          <a:prstGeom prst="rect">
            <a:avLst/>
          </a:prstGeom>
        </p:spPr>
        <p:txBody>
          <a:bodyPr/>
          <a:lstStyle>
            <a:lvl1pPr marL="0" indent="0" algn="ctr">
              <a:buNone/>
              <a:defRPr>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Box 4"/>
          <p:cNvSpPr txBox="1"/>
          <p:nvPr userDrawn="1"/>
        </p:nvSpPr>
        <p:spPr>
          <a:xfrm>
            <a:off x="8230466" y="6284412"/>
            <a:ext cx="3519083" cy="369332"/>
          </a:xfrm>
          <a:prstGeom prst="rect">
            <a:avLst/>
          </a:prstGeom>
          <a:noFill/>
        </p:spPr>
        <p:txBody>
          <a:bodyPr wrap="square" rtlCol="0">
            <a:spAutoFit/>
          </a:bodyPr>
          <a:lstStyle/>
          <a:p>
            <a:r>
              <a:rPr lang="en-US" sz="1800" dirty="0">
                <a:solidFill>
                  <a:srgbClr val="234577"/>
                </a:solidFill>
                <a:latin typeface="Arial Narrow"/>
              </a:rPr>
              <a:t>Email questions to </a:t>
            </a:r>
            <a:r>
              <a:rPr lang="en-US" sz="1800" dirty="0" err="1">
                <a:solidFill>
                  <a:srgbClr val="234577"/>
                </a:solidFill>
                <a:latin typeface="Arial Narrow"/>
              </a:rPr>
              <a:t>Webinar@ECFA.org</a:t>
            </a:r>
            <a:endParaRPr lang="en-US" sz="1800" dirty="0">
              <a:solidFill>
                <a:srgbClr val="234577"/>
              </a:solidFill>
              <a:latin typeface="Arial Narrow"/>
            </a:endParaRPr>
          </a:p>
        </p:txBody>
      </p:sp>
    </p:spTree>
    <p:extLst>
      <p:ext uri="{BB962C8B-B14F-4D97-AF65-F5344CB8AC3E}">
        <p14:creationId xmlns:p14="http://schemas.microsoft.com/office/powerpoint/2010/main" val="2771959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525484" y="389580"/>
            <a:ext cx="11056917" cy="946164"/>
          </a:xfrm>
          <a:prstGeom prst="rect">
            <a:avLst/>
          </a:prstGeom>
        </p:spPr>
        <p:txBody>
          <a:bodyPr/>
          <a:lstStyle>
            <a:lvl1pPr>
              <a:lnSpc>
                <a:spcPct val="90000"/>
              </a:lnSpc>
              <a:defRPr sz="3600" b="1">
                <a:latin typeface="Arial Narrow"/>
              </a:defRPr>
            </a:lvl1pPr>
          </a:lstStyle>
          <a:p>
            <a:r>
              <a:rPr lang="en-US" dirty="0"/>
              <a:t>Click to edit Master title style</a:t>
            </a:r>
          </a:p>
        </p:txBody>
      </p:sp>
      <p:sp>
        <p:nvSpPr>
          <p:cNvPr id="8" name="Subtitle 2"/>
          <p:cNvSpPr>
            <a:spLocks noGrp="1"/>
          </p:cNvSpPr>
          <p:nvPr>
            <p:ph type="subTitle" idx="1"/>
          </p:nvPr>
        </p:nvSpPr>
        <p:spPr>
          <a:xfrm>
            <a:off x="525484" y="1805938"/>
            <a:ext cx="11056917" cy="4172059"/>
          </a:xfrm>
          <a:prstGeom prst="rect">
            <a:avLst/>
          </a:prstGeom>
        </p:spPr>
        <p:txBody>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8230466" y="6284412"/>
            <a:ext cx="3519083" cy="369332"/>
          </a:xfrm>
          <a:prstGeom prst="rect">
            <a:avLst/>
          </a:prstGeom>
          <a:noFill/>
        </p:spPr>
        <p:txBody>
          <a:bodyPr wrap="square" rtlCol="0">
            <a:spAutoFit/>
          </a:bodyPr>
          <a:lstStyle/>
          <a:p>
            <a:r>
              <a:rPr lang="en-US" sz="1800" dirty="0">
                <a:solidFill>
                  <a:srgbClr val="234577"/>
                </a:solidFill>
                <a:latin typeface="Arial Narrow"/>
              </a:rPr>
              <a:t>Email questions to </a:t>
            </a:r>
            <a:r>
              <a:rPr lang="en-US" sz="1800" dirty="0" err="1">
                <a:solidFill>
                  <a:srgbClr val="234577"/>
                </a:solidFill>
                <a:latin typeface="Arial Narrow"/>
              </a:rPr>
              <a:t>Webinar@ECFA.org</a:t>
            </a:r>
            <a:endParaRPr lang="en-US" sz="1800" dirty="0">
              <a:solidFill>
                <a:srgbClr val="234577"/>
              </a:solidFill>
              <a:latin typeface="Arial Narrow"/>
            </a:endParaRPr>
          </a:p>
        </p:txBody>
      </p:sp>
    </p:spTree>
    <p:extLst>
      <p:ext uri="{BB962C8B-B14F-4D97-AF65-F5344CB8AC3E}">
        <p14:creationId xmlns:p14="http://schemas.microsoft.com/office/powerpoint/2010/main" val="3567065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600" y="1600206"/>
            <a:ext cx="5384800" cy="4525963"/>
          </a:xfrm>
          <a:prstGeom prst="rect">
            <a:avLst/>
          </a:prstGeom>
        </p:spPr>
        <p:txBody>
          <a:bodyPr/>
          <a:lstStyle>
            <a:lvl1pPr>
              <a:defRPr sz="2800">
                <a:latin typeface="Arial Narrow"/>
              </a:defRPr>
            </a:lvl1pPr>
            <a:lvl2pPr>
              <a:defRPr sz="2400">
                <a:latin typeface="Arial Narrow"/>
              </a:defRPr>
            </a:lvl2pPr>
            <a:lvl3pPr>
              <a:defRPr sz="2000">
                <a:latin typeface="Arial Narrow"/>
              </a:defRPr>
            </a:lvl3pPr>
            <a:lvl4pPr>
              <a:defRPr sz="1800">
                <a:latin typeface="Arial Narrow"/>
              </a:defRPr>
            </a:lvl4pPr>
            <a:lvl5pPr>
              <a:defRPr sz="1800">
                <a:latin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197600" y="1600206"/>
            <a:ext cx="5384800" cy="4525963"/>
          </a:xfrm>
          <a:prstGeom prst="rect">
            <a:avLst/>
          </a:prstGeom>
        </p:spPr>
        <p:txBody>
          <a:bodyPr/>
          <a:lstStyle>
            <a:lvl1pPr>
              <a:defRPr sz="2800">
                <a:latin typeface="Arial Narrow"/>
              </a:defRPr>
            </a:lvl1pPr>
            <a:lvl2pPr>
              <a:defRPr sz="2400">
                <a:latin typeface="Arial Narrow"/>
              </a:defRPr>
            </a:lvl2pPr>
            <a:lvl3pPr>
              <a:defRPr sz="2000">
                <a:latin typeface="Arial Narrow"/>
              </a:defRPr>
            </a:lvl3pPr>
            <a:lvl4pPr>
              <a:defRPr sz="1800">
                <a:latin typeface="Arial Narrow"/>
              </a:defRPr>
            </a:lvl4pPr>
            <a:lvl5pPr>
              <a:defRPr sz="1800">
                <a:latin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p:nvPr>
        </p:nvSpPr>
        <p:spPr>
          <a:xfrm>
            <a:off x="525484" y="389580"/>
            <a:ext cx="11056917" cy="946164"/>
          </a:xfrm>
          <a:prstGeom prst="rect">
            <a:avLst/>
          </a:prstGeom>
        </p:spPr>
        <p:txBody>
          <a:bodyPr/>
          <a:lstStyle>
            <a:lvl1pPr>
              <a:defRPr>
                <a:latin typeface="Arial Narrow"/>
              </a:defRPr>
            </a:lvl1pPr>
          </a:lstStyle>
          <a:p>
            <a:r>
              <a:rPr lang="en-US" dirty="0"/>
              <a:t>Click to edit Master title style</a:t>
            </a:r>
          </a:p>
        </p:txBody>
      </p:sp>
      <p:sp>
        <p:nvSpPr>
          <p:cNvPr id="10" name="TextBox 9"/>
          <p:cNvSpPr txBox="1"/>
          <p:nvPr userDrawn="1"/>
        </p:nvSpPr>
        <p:spPr>
          <a:xfrm>
            <a:off x="8230466" y="6284412"/>
            <a:ext cx="3519083" cy="369332"/>
          </a:xfrm>
          <a:prstGeom prst="rect">
            <a:avLst/>
          </a:prstGeom>
          <a:noFill/>
        </p:spPr>
        <p:txBody>
          <a:bodyPr wrap="square" rtlCol="0">
            <a:spAutoFit/>
          </a:bodyPr>
          <a:lstStyle/>
          <a:p>
            <a:r>
              <a:rPr lang="en-US" sz="1800" dirty="0">
                <a:solidFill>
                  <a:srgbClr val="234577"/>
                </a:solidFill>
                <a:latin typeface="Arial Narrow"/>
              </a:rPr>
              <a:t>Email questions to </a:t>
            </a:r>
            <a:r>
              <a:rPr lang="en-US" sz="1800" dirty="0" err="1">
                <a:solidFill>
                  <a:srgbClr val="234577"/>
                </a:solidFill>
                <a:latin typeface="Arial Narrow"/>
              </a:rPr>
              <a:t>Webinar@ECFA.org</a:t>
            </a:r>
            <a:endParaRPr lang="en-US" sz="1800" dirty="0">
              <a:solidFill>
                <a:srgbClr val="234577"/>
              </a:solidFill>
              <a:latin typeface="Arial Narrow"/>
            </a:endParaRPr>
          </a:p>
        </p:txBody>
      </p:sp>
    </p:spTree>
    <p:extLst>
      <p:ext uri="{BB962C8B-B14F-4D97-AF65-F5344CB8AC3E}">
        <p14:creationId xmlns:p14="http://schemas.microsoft.com/office/powerpoint/2010/main" val="40279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1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25484" y="389580"/>
            <a:ext cx="11056917" cy="946164"/>
          </a:xfrm>
          <a:prstGeom prst="rect">
            <a:avLst/>
          </a:prstGeom>
        </p:spPr>
        <p:txBody>
          <a:bodyPr/>
          <a:lstStyle>
            <a:lvl1pPr>
              <a:lnSpc>
                <a:spcPct val="90000"/>
              </a:lnSpc>
              <a:defRPr sz="3600" b="1">
                <a:latin typeface="Arial Narrow"/>
              </a:defRPr>
            </a:lvl1pPr>
          </a:lstStyle>
          <a:p>
            <a:r>
              <a:rPr lang="en-US" dirty="0"/>
              <a:t>Click to edit Master title style</a:t>
            </a:r>
          </a:p>
        </p:txBody>
      </p:sp>
      <p:sp>
        <p:nvSpPr>
          <p:cNvPr id="8" name="Subtitle 2"/>
          <p:cNvSpPr>
            <a:spLocks noGrp="1"/>
          </p:cNvSpPr>
          <p:nvPr>
            <p:ph type="subTitle" idx="1"/>
          </p:nvPr>
        </p:nvSpPr>
        <p:spPr>
          <a:xfrm>
            <a:off x="525484" y="1805938"/>
            <a:ext cx="11056917" cy="4172059"/>
          </a:xfrm>
          <a:prstGeom prst="rect">
            <a:avLst/>
          </a:prstGeom>
        </p:spPr>
        <p:txBody>
          <a:bodyPr/>
          <a:lstStyle>
            <a:lvl1pPr marL="0" indent="0" algn="ctr">
              <a:buNone/>
              <a:defRPr>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8230466" y="6284412"/>
            <a:ext cx="3519083" cy="369332"/>
          </a:xfrm>
          <a:prstGeom prst="rect">
            <a:avLst/>
          </a:prstGeom>
          <a:noFill/>
        </p:spPr>
        <p:txBody>
          <a:bodyPr wrap="square" rtlCol="0">
            <a:spAutoFit/>
          </a:bodyPr>
          <a:lstStyle/>
          <a:p>
            <a:r>
              <a:rPr lang="en-US" sz="1800" dirty="0">
                <a:solidFill>
                  <a:schemeClr val="bg1"/>
                </a:solidFill>
                <a:latin typeface="Arial Narrow"/>
              </a:rPr>
              <a:t>Email questions to </a:t>
            </a:r>
            <a:r>
              <a:rPr lang="en-US" sz="1800" dirty="0" err="1">
                <a:solidFill>
                  <a:schemeClr val="bg1"/>
                </a:solidFill>
                <a:latin typeface="Arial Narrow"/>
              </a:rPr>
              <a:t>Webinar@ECFA.org</a:t>
            </a:r>
            <a:endParaRPr lang="en-US" sz="1800" dirty="0">
              <a:solidFill>
                <a:schemeClr val="bg1"/>
              </a:solidFill>
              <a:latin typeface="Arial Narrow"/>
            </a:endParaRPr>
          </a:p>
        </p:txBody>
      </p:sp>
    </p:spTree>
    <p:extLst>
      <p:ext uri="{BB962C8B-B14F-4D97-AF65-F5344CB8AC3E}">
        <p14:creationId xmlns:p14="http://schemas.microsoft.com/office/powerpoint/2010/main" val="30561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26533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136334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9125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41088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7382FBC-5398-3B42-A071-F1FD02F90EB7}" type="datetimeFigureOut">
              <a:rPr lang="en-US" smtClean="0"/>
              <a:t>7/14/17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23EA50D-F18A-3947-939D-ED157D10BF5D}" type="slidenum">
              <a:rPr lang="en-US" smtClean="0"/>
              <a:t>‹#›</a:t>
            </a:fld>
            <a:endParaRPr lang="en-US"/>
          </a:p>
        </p:txBody>
      </p:sp>
    </p:spTree>
    <p:extLst>
      <p:ext uri="{BB962C8B-B14F-4D97-AF65-F5344CB8AC3E}">
        <p14:creationId xmlns:p14="http://schemas.microsoft.com/office/powerpoint/2010/main" val="1659430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3" Type="http://schemas.openxmlformats.org/officeDocument/2006/relationships/image" Target="../media/image1.jpg"/><Relationship Id="rId14" Type="http://schemas.openxmlformats.org/officeDocument/2006/relationships/image" Target="../media/image2.emf"/><Relationship Id="rId15"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4.xml"/><Relationship Id="rId8" Type="http://schemas.openxmlformats.org/officeDocument/2006/relationships/image" Target="../media/image4.jp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theme" Target="../theme/theme5.xml"/><Relationship Id="rId6" Type="http://schemas.openxmlformats.org/officeDocument/2006/relationships/image" Target="../media/image4.jp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theme" Target="../theme/theme6.xml"/><Relationship Id="rId5" Type="http://schemas.openxmlformats.org/officeDocument/2006/relationships/image" Target="../media/image5.jp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7686080"/>
      </p:ext>
    </p:extLst>
  </p:cSld>
  <p:clrMap bg1="lt1" tx1="dk1" bg2="lt2" tx2="dk2" accent1="accent1" accent2="accent2" accent3="accent3" accent4="accent4" accent5="accent5" accent6="accent6" hlink="hlink" folHlink="folHlink"/>
  <p:sldLayoutIdLst>
    <p:sldLayoutId id="2147483661" r:id="rId1"/>
    <p:sldLayoutId id="214748373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50832"/>
      </p:ext>
    </p:extLst>
  </p:cSld>
  <p:clrMap bg1="lt1" tx1="dk1" bg2="lt2" tx2="dk2" accent1="accent1" accent2="accent2" accent3="accent3" accent4="accent4" accent5="accent5" accent6="accent6" hlink="hlink" folHlink="folHlink"/>
  <p:sldLayoutIdLst>
    <p:sldLayoutId id="2147483673" r:id="rId1"/>
    <p:sldLayoutId id="214748373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244094" y="5972537"/>
            <a:ext cx="579154" cy="579152"/>
          </a:xfrm>
          <a:prstGeom prst="rect">
            <a:avLst/>
          </a:prstGeom>
        </p:spPr>
      </p:pic>
      <p:cxnSp>
        <p:nvCxnSpPr>
          <p:cNvPr id="8" name="Straight Connector 7"/>
          <p:cNvCxnSpPr/>
          <p:nvPr userDrawn="1"/>
        </p:nvCxnSpPr>
        <p:spPr>
          <a:xfrm>
            <a:off x="1296364" y="1623422"/>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348375" y="834422"/>
            <a:ext cx="1631158" cy="1562580"/>
          </a:xfrm>
          <a:prstGeom prst="rect">
            <a:avLst/>
          </a:prstGeom>
        </p:spPr>
      </p:pic>
      <p:sp>
        <p:nvSpPr>
          <p:cNvPr id="10" name="TextBox 9"/>
          <p:cNvSpPr txBox="1"/>
          <p:nvPr userDrawn="1"/>
        </p:nvSpPr>
        <p:spPr>
          <a:xfrm>
            <a:off x="2974693" y="2604496"/>
            <a:ext cx="6354502" cy="738664"/>
          </a:xfrm>
          <a:prstGeom prst="rect">
            <a:avLst/>
          </a:prstGeom>
          <a:noFill/>
        </p:spPr>
        <p:txBody>
          <a:bodyPr wrap="square" rtlCol="0">
            <a:spAutoFit/>
          </a:bodyPr>
          <a:lstStyle/>
          <a:p>
            <a:pPr algn="ctr"/>
            <a:r>
              <a:rPr lang="en-US" sz="4200" b="1" dirty="0" smtClean="0">
                <a:solidFill>
                  <a:schemeClr val="bg1"/>
                </a:solidFill>
                <a:latin typeface="Helvetica LT" charset="0"/>
                <a:ea typeface="Helvetica LT" charset="0"/>
                <a:cs typeface="Helvetica LT" charset="0"/>
              </a:rPr>
              <a:t>Governance</a:t>
            </a:r>
            <a:endParaRPr lang="en-US" sz="4200" b="1" dirty="0">
              <a:solidFill>
                <a:schemeClr val="bg1"/>
              </a:solidFill>
              <a:latin typeface="Helvetica LT" charset="0"/>
              <a:ea typeface="Helvetica LT" charset="0"/>
              <a:cs typeface="Helvetica LT" charset="0"/>
            </a:endParaRPr>
          </a:p>
        </p:txBody>
      </p:sp>
      <p:sp>
        <p:nvSpPr>
          <p:cNvPr id="11" name="TextBox 10"/>
          <p:cNvSpPr txBox="1"/>
          <p:nvPr userDrawn="1"/>
        </p:nvSpPr>
        <p:spPr>
          <a:xfrm>
            <a:off x="1296364" y="4064305"/>
            <a:ext cx="9802755" cy="1692771"/>
          </a:xfrm>
          <a:prstGeom prst="rect">
            <a:avLst/>
          </a:prstGeom>
          <a:noFill/>
        </p:spPr>
        <p:txBody>
          <a:bodyPr wrap="square" rtlCol="0">
            <a:spAutoFit/>
          </a:bodyPr>
          <a:lstStyle/>
          <a:p>
            <a:r>
              <a:rPr lang="en-US" sz="2600" dirty="0" smtClean="0">
                <a:solidFill>
                  <a:schemeClr val="bg1"/>
                </a:solidFill>
                <a:latin typeface="Helvetica LT Light" charset="0"/>
                <a:ea typeface="Helvetica LT Light" charset="0"/>
                <a:cs typeface="Helvetica LT Light" charset="0"/>
              </a:rPr>
              <a:t>Every organization shall subscribe to a written statement of faith clearly affirming a commitment to the evangelical Christian faith or shall otherwise demonstrate such commitment, and shall operate in accordance with biblical truths and practices.</a:t>
            </a:r>
            <a:endParaRPr lang="en-US" sz="2600" dirty="0">
              <a:solidFill>
                <a:schemeClr val="bg1"/>
              </a:solidFill>
              <a:latin typeface="Helvetica LT Light" charset="0"/>
              <a:ea typeface="Helvetica LT Light" charset="0"/>
              <a:cs typeface="Helvetica LT Light" charset="0"/>
            </a:endParaRPr>
          </a:p>
        </p:txBody>
      </p:sp>
      <p:cxnSp>
        <p:nvCxnSpPr>
          <p:cNvPr id="12" name="Straight Connector 11"/>
          <p:cNvCxnSpPr/>
          <p:nvPr userDrawn="1"/>
        </p:nvCxnSpPr>
        <p:spPr>
          <a:xfrm>
            <a:off x="1296364" y="3614267"/>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158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1687286" y="1443543"/>
            <a:ext cx="9825519" cy="0"/>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ECFA_CMYK_ET2.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9611" y="270948"/>
            <a:ext cx="1011172" cy="1263965"/>
          </a:xfrm>
          <a:prstGeom prst="rect">
            <a:avLst/>
          </a:prstGeom>
        </p:spPr>
      </p:pic>
      <p:sp>
        <p:nvSpPr>
          <p:cNvPr id="6" name="TextBox 5"/>
          <p:cNvSpPr txBox="1"/>
          <p:nvPr userDrawn="1"/>
        </p:nvSpPr>
        <p:spPr>
          <a:xfrm>
            <a:off x="8230466" y="6284412"/>
            <a:ext cx="3519083" cy="369332"/>
          </a:xfrm>
          <a:prstGeom prst="rect">
            <a:avLst/>
          </a:prstGeom>
          <a:noFill/>
        </p:spPr>
        <p:txBody>
          <a:bodyPr wrap="square" rtlCol="0">
            <a:spAutoFit/>
          </a:bodyPr>
          <a:lstStyle/>
          <a:p>
            <a:r>
              <a:rPr lang="en-US" sz="1800" dirty="0">
                <a:solidFill>
                  <a:srgbClr val="234577"/>
                </a:solidFill>
                <a:latin typeface="Arial Narrow"/>
              </a:rPr>
              <a:t>Email questions to </a:t>
            </a:r>
            <a:r>
              <a:rPr lang="en-US" sz="1800" dirty="0" err="1">
                <a:solidFill>
                  <a:srgbClr val="234577"/>
                </a:solidFill>
                <a:latin typeface="Arial Narrow"/>
              </a:rPr>
              <a:t>Webinar@ECFA.org</a:t>
            </a:r>
            <a:endParaRPr lang="en-US" sz="1800" dirty="0">
              <a:solidFill>
                <a:srgbClr val="234577"/>
              </a:solidFill>
              <a:latin typeface="Arial Narrow"/>
            </a:endParaRPr>
          </a:p>
        </p:txBody>
      </p:sp>
    </p:spTree>
    <p:extLst>
      <p:ext uri="{BB962C8B-B14F-4D97-AF65-F5344CB8AC3E}">
        <p14:creationId xmlns:p14="http://schemas.microsoft.com/office/powerpoint/2010/main" val="2762962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727" r:id="rId4"/>
    <p:sldLayoutId id="2147483729" r:id="rId5"/>
    <p:sldLayoutId id="214748373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1556657" y="1429431"/>
            <a:ext cx="9956148" cy="0"/>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1769614" y="299179"/>
            <a:ext cx="0" cy="949663"/>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5" name="Picture 4" descr="ECFA_CMYK_ET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9611" y="270948"/>
            <a:ext cx="1011172" cy="1263965"/>
          </a:xfrm>
          <a:prstGeom prst="rect">
            <a:avLst/>
          </a:prstGeom>
        </p:spPr>
      </p:pic>
      <p:sp>
        <p:nvSpPr>
          <p:cNvPr id="8" name="TextBox 7"/>
          <p:cNvSpPr txBox="1"/>
          <p:nvPr userDrawn="1"/>
        </p:nvSpPr>
        <p:spPr>
          <a:xfrm>
            <a:off x="8230466" y="6284412"/>
            <a:ext cx="3519083" cy="369332"/>
          </a:xfrm>
          <a:prstGeom prst="rect">
            <a:avLst/>
          </a:prstGeom>
          <a:noFill/>
        </p:spPr>
        <p:txBody>
          <a:bodyPr wrap="square" rtlCol="0">
            <a:spAutoFit/>
          </a:bodyPr>
          <a:lstStyle/>
          <a:p>
            <a:r>
              <a:rPr lang="en-US" sz="1800" dirty="0">
                <a:solidFill>
                  <a:srgbClr val="234577"/>
                </a:solidFill>
                <a:latin typeface="Arial Narrow"/>
              </a:rPr>
              <a:t>Email questions to </a:t>
            </a:r>
            <a:r>
              <a:rPr lang="en-US" sz="1800" dirty="0" err="1">
                <a:solidFill>
                  <a:srgbClr val="234577"/>
                </a:solidFill>
                <a:latin typeface="Arial Narrow"/>
              </a:rPr>
              <a:t>Webinar@ECFA.org</a:t>
            </a:r>
            <a:endParaRPr lang="en-US" sz="1800" dirty="0">
              <a:solidFill>
                <a:srgbClr val="234577"/>
              </a:solidFill>
              <a:latin typeface="Arial Narrow"/>
            </a:endParaRPr>
          </a:p>
        </p:txBody>
      </p:sp>
    </p:spTree>
    <p:extLst>
      <p:ext uri="{BB962C8B-B14F-4D97-AF65-F5344CB8AC3E}">
        <p14:creationId xmlns:p14="http://schemas.microsoft.com/office/powerpoint/2010/main" val="3891977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3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ECFA_logo_CMY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061" y="6193046"/>
            <a:ext cx="537163" cy="537163"/>
          </a:xfrm>
          <a:prstGeom prst="rect">
            <a:avLst/>
          </a:prstGeom>
        </p:spPr>
      </p:pic>
      <p:cxnSp>
        <p:nvCxnSpPr>
          <p:cNvPr id="11" name="Straight Connector 10"/>
          <p:cNvCxnSpPr/>
          <p:nvPr userDrawn="1"/>
        </p:nvCxnSpPr>
        <p:spPr>
          <a:xfrm>
            <a:off x="416278" y="6092940"/>
            <a:ext cx="11307636" cy="0"/>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1137217" y="6190008"/>
            <a:ext cx="0" cy="51762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19969" y="6303818"/>
            <a:ext cx="1931939" cy="307777"/>
          </a:xfrm>
          <a:prstGeom prst="rect">
            <a:avLst/>
          </a:prstGeom>
          <a:noFill/>
        </p:spPr>
        <p:txBody>
          <a:bodyPr wrap="square" rtlCol="0">
            <a:spAutoFit/>
          </a:bodyPr>
          <a:lstStyle/>
          <a:p>
            <a:r>
              <a:rPr lang="en-US" sz="1400" b="0" i="0" dirty="0">
                <a:latin typeface="Helvetica LT Narrow Oblique"/>
                <a:cs typeface="Helvetica LT Narrow Oblique"/>
              </a:rPr>
              <a:t>Enhancing Trust</a:t>
            </a:r>
          </a:p>
        </p:txBody>
      </p:sp>
    </p:spTree>
    <p:extLst>
      <p:ext uri="{BB962C8B-B14F-4D97-AF65-F5344CB8AC3E}">
        <p14:creationId xmlns:p14="http://schemas.microsoft.com/office/powerpoint/2010/main" val="40800913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cfa.org/Standards" TargetMode="External"/><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sp>
        <p:nvSpPr>
          <p:cNvPr id="6" name="Title 1"/>
          <p:cNvSpPr>
            <a:spLocks noGrp="1"/>
          </p:cNvSpPr>
          <p:nvPr>
            <p:ph type="ctrTitle" idx="4294967295"/>
          </p:nvPr>
        </p:nvSpPr>
        <p:spPr>
          <a:xfrm>
            <a:off x="1629954" y="4030886"/>
            <a:ext cx="9008291" cy="1825905"/>
          </a:xfrm>
          <a:prstGeom prst="rect">
            <a:avLst/>
          </a:prstGeom>
        </p:spPr>
        <p:txBody>
          <a:bodyPr/>
          <a:lstStyle/>
          <a:p>
            <a:r>
              <a:rPr lang="en-US" sz="5000" b="1" dirty="0" smtClean="0">
                <a:solidFill>
                  <a:schemeClr val="bg1"/>
                </a:solidFill>
                <a:latin typeface="Helvetica LT" charset="0"/>
                <a:ea typeface="Helvetica LT" charset="0"/>
                <a:cs typeface="Helvetica LT" charset="0"/>
              </a:rPr>
              <a:t>Seven Standards of Responsible Stewardship</a:t>
            </a:r>
            <a:endParaRPr lang="en-US" sz="5000" b="1" dirty="0">
              <a:solidFill>
                <a:schemeClr val="bg1"/>
              </a:solidFill>
              <a:latin typeface="Helvetica LT" charset="0"/>
              <a:ea typeface="Helvetica LT" charset="0"/>
              <a:cs typeface="Helvetica L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123" y="977134"/>
            <a:ext cx="2289054" cy="2289054"/>
          </a:xfrm>
          <a:prstGeom prst="rect">
            <a:avLst/>
          </a:prstGeom>
        </p:spPr>
      </p:pic>
      <p:cxnSp>
        <p:nvCxnSpPr>
          <p:cNvPr id="7" name="Straight Connector 6"/>
          <p:cNvCxnSpPr/>
          <p:nvPr/>
        </p:nvCxnSpPr>
        <p:spPr>
          <a:xfrm>
            <a:off x="2311750" y="3741589"/>
            <a:ext cx="76447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11750" y="5952354"/>
            <a:ext cx="76447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857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1447879"/>
            <a:ext cx="9802755" cy="3895149"/>
            <a:chOff x="1296364" y="417734"/>
            <a:chExt cx="9802755" cy="3895149"/>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5" cy="1562578"/>
            </a:xfrm>
            <a:prstGeom prst="rect">
              <a:avLst/>
            </a:prstGeom>
          </p:spPr>
        </p:pic>
        <p:sp>
          <p:nvSpPr>
            <p:cNvPr id="9" name="TextBox 8"/>
            <p:cNvSpPr txBox="1"/>
            <p:nvPr/>
          </p:nvSpPr>
          <p:spPr>
            <a:xfrm>
              <a:off x="1342664" y="2199383"/>
              <a:ext cx="9583839"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Charitable Gift Communication</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769441"/>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provide givers appropriate and timely </a:t>
              </a:r>
              <a:r>
                <a:rPr lang="en-US" sz="2200" dirty="0" smtClean="0">
                  <a:solidFill>
                    <a:schemeClr val="bg1"/>
                  </a:solidFill>
                  <a:latin typeface="Helvetica LT Light" charset="0"/>
                  <a:ea typeface="Helvetica LT Light" charset="0"/>
                  <a:cs typeface="Helvetica LT Light" charset="0"/>
                </a:rPr>
                <a:t/>
              </a:r>
              <a:br>
                <a:rPr lang="en-US" sz="2200" dirty="0" smtClean="0">
                  <a:solidFill>
                    <a:schemeClr val="bg1"/>
                  </a:solidFill>
                  <a:latin typeface="Helvetica LT Light" charset="0"/>
                  <a:ea typeface="Helvetica LT Light" charset="0"/>
                  <a:cs typeface="Helvetica LT Light" charset="0"/>
                </a:rPr>
              </a:br>
              <a:r>
                <a:rPr lang="en-US" sz="2200" dirty="0" smtClean="0">
                  <a:solidFill>
                    <a:schemeClr val="bg1"/>
                  </a:solidFill>
                  <a:latin typeface="Helvetica LT Light" charset="0"/>
                  <a:ea typeface="Helvetica LT Light" charset="0"/>
                  <a:cs typeface="Helvetica LT Light" charset="0"/>
                </a:rPr>
                <a:t>gift </a:t>
              </a:r>
              <a:r>
                <a:rPr lang="en-US" sz="2200" dirty="0">
                  <a:solidFill>
                    <a:schemeClr val="bg1"/>
                  </a:solidFill>
                  <a:latin typeface="Helvetica LT Light" charset="0"/>
                  <a:ea typeface="Helvetica LT Light" charset="0"/>
                  <a:cs typeface="Helvetica LT Light" charset="0"/>
                </a:rPr>
                <a:t>acknowledgments.</a:t>
              </a: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90905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grpSp>
        <p:nvGrpSpPr>
          <p:cNvPr id="2" name="Group 1"/>
          <p:cNvGrpSpPr/>
          <p:nvPr/>
        </p:nvGrpSpPr>
        <p:grpSpPr>
          <a:xfrm>
            <a:off x="1296364" y="602929"/>
            <a:ext cx="9802755" cy="5926475"/>
            <a:chOff x="1296364" y="417734"/>
            <a:chExt cx="9802755" cy="5926475"/>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75" y="417734"/>
              <a:ext cx="1631155" cy="1562577"/>
            </a:xfrm>
            <a:prstGeom prst="rect">
              <a:avLst/>
            </a:prstGeom>
          </p:spPr>
        </p:pic>
        <p:sp>
          <p:nvSpPr>
            <p:cNvPr id="9" name="TextBox 8"/>
            <p:cNvSpPr txBox="1"/>
            <p:nvPr/>
          </p:nvSpPr>
          <p:spPr>
            <a:xfrm>
              <a:off x="1342664" y="2199383"/>
              <a:ext cx="9583839"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Acting in the Best Interest of Givers</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2800767"/>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When dealing with persons regarding commitments on major gifts, an organization’s representatives must seek to guide and advise givers to adequately consider their broad interests</a:t>
              </a:r>
              <a:r>
                <a:rPr lang="en-US" sz="2200" dirty="0" smtClean="0">
                  <a:solidFill>
                    <a:schemeClr val="bg1"/>
                  </a:solidFill>
                  <a:latin typeface="Helvetica LT Light" charset="0"/>
                  <a:ea typeface="Helvetica LT Light" charset="0"/>
                  <a:cs typeface="Helvetica LT Light" charset="0"/>
                </a:rPr>
                <a:t>.</a:t>
              </a:r>
              <a:br>
                <a:rPr lang="en-US" sz="2200" dirty="0" smtClean="0">
                  <a:solidFill>
                    <a:schemeClr val="bg1"/>
                  </a:solidFill>
                  <a:latin typeface="Helvetica LT Light" charset="0"/>
                  <a:ea typeface="Helvetica LT Light" charset="0"/>
                  <a:cs typeface="Helvetica LT Light" charset="0"/>
                </a:rPr>
              </a:br>
              <a:endParaRPr lang="en-US" sz="2200" dirty="0">
                <a:solidFill>
                  <a:schemeClr val="bg1"/>
                </a:solidFill>
                <a:latin typeface="Helvetica LT Light" charset="0"/>
                <a:ea typeface="Helvetica LT Light" charset="0"/>
                <a:cs typeface="Helvetica LT Light" charset="0"/>
              </a:endParaRPr>
            </a:p>
            <a:p>
              <a:pPr algn="ctr"/>
              <a:r>
                <a:rPr lang="en-US" sz="2200" dirty="0">
                  <a:solidFill>
                    <a:schemeClr val="bg1"/>
                  </a:solidFill>
                  <a:latin typeface="Helvetica LT Light" charset="0"/>
                  <a:ea typeface="Helvetica LT Light" charset="0"/>
                  <a:cs typeface="Helvetica LT Light" charset="0"/>
                </a:rPr>
                <a:t>An organization must make every effort to avoid knowingly accepting a gift from, or entering into a contract with, a giver that would place a hardship on the giver or place the giver’s future well-being in jeopardy.</a:t>
              </a:r>
            </a:p>
            <a:p>
              <a:pPr algn="ctr"/>
              <a:endParaRPr lang="en-US" sz="2200" dirty="0">
                <a:solidFill>
                  <a:schemeClr val="bg1"/>
                </a:solidFill>
                <a:latin typeface="Helvetica LT Light" charset="0"/>
                <a:ea typeface="Helvetica LT Light" charset="0"/>
                <a:cs typeface="Helvetica LT Light" charset="0"/>
              </a:endParaRP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69749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902825" y="1620456"/>
            <a:ext cx="10509813" cy="34724"/>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857572"/>
            <a:ext cx="1631156" cy="1562578"/>
          </a:xfrm>
          <a:prstGeom prst="rect">
            <a:avLst/>
          </a:prstGeom>
        </p:spPr>
      </p:pic>
      <p:sp>
        <p:nvSpPr>
          <p:cNvPr id="9" name="TextBox 8"/>
          <p:cNvSpPr txBox="1"/>
          <p:nvPr/>
        </p:nvSpPr>
        <p:spPr>
          <a:xfrm>
            <a:off x="335666" y="2639221"/>
            <a:ext cx="11597833" cy="1261884"/>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Percentage Compensation for</a:t>
            </a:r>
            <a:br>
              <a:rPr lang="en-US" sz="3800" b="1" dirty="0" smtClean="0">
                <a:solidFill>
                  <a:schemeClr val="bg1"/>
                </a:solidFill>
                <a:latin typeface="Helvetica LT" charset="0"/>
                <a:ea typeface="Helvetica LT" charset="0"/>
                <a:cs typeface="Helvetica LT" charset="0"/>
              </a:rPr>
            </a:br>
            <a:r>
              <a:rPr lang="en-US" sz="3800" b="1" dirty="0" smtClean="0">
                <a:solidFill>
                  <a:schemeClr val="bg1"/>
                </a:solidFill>
                <a:latin typeface="Helvetica LT" charset="0"/>
                <a:ea typeface="Helvetica LT" charset="0"/>
                <a:cs typeface="Helvetica LT" charset="0"/>
              </a:rPr>
              <a:t>Securing Charitable Gifts</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4469415"/>
            <a:ext cx="9802755" cy="1107996"/>
          </a:xfrm>
          <a:prstGeom prst="rect">
            <a:avLst/>
          </a:prstGeom>
          <a:noFill/>
          <a:effectLst>
            <a:outerShdw sx="1000" sy="1000" algn="ctr" rotWithShape="0">
              <a:srgbClr val="000000"/>
            </a:outerShdw>
          </a:effectLst>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An organization may not base compensation of outside stewardship resource consultants or its own staff directly or indirectly on a percentage of charitable contributions raised.</a:t>
            </a:r>
          </a:p>
        </p:txBody>
      </p:sp>
      <p:cxnSp>
        <p:nvCxnSpPr>
          <p:cNvPr id="15" name="Straight Connector 14"/>
          <p:cNvCxnSpPr/>
          <p:nvPr/>
        </p:nvCxnSpPr>
        <p:spPr>
          <a:xfrm>
            <a:off x="902825" y="4165111"/>
            <a:ext cx="10509813" cy="34724"/>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286293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sp>
        <p:nvSpPr>
          <p:cNvPr id="3" name="Rectangle 2"/>
          <p:cNvSpPr/>
          <p:nvPr/>
        </p:nvSpPr>
        <p:spPr>
          <a:xfrm>
            <a:off x="0" y="-92597"/>
            <a:ext cx="12192000" cy="69505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238489" y="2767935"/>
            <a:ext cx="9802755" cy="892552"/>
          </a:xfrm>
          <a:prstGeom prst="rect">
            <a:avLst/>
          </a:prstGeom>
          <a:noFill/>
          <a:effectLst>
            <a:outerShdw sx="1000" sy="1000" algn="ctr" rotWithShape="0">
              <a:srgbClr val="000000"/>
            </a:outerShdw>
          </a:effectLst>
        </p:spPr>
        <p:txBody>
          <a:bodyPr wrap="square" rtlCol="0">
            <a:spAutoFit/>
          </a:bodyPr>
          <a:lstStyle/>
          <a:p>
            <a:pPr algn="ctr"/>
            <a:r>
              <a:rPr lang="en-US" sz="2600" dirty="0">
                <a:solidFill>
                  <a:srgbClr val="234577"/>
                </a:solidFill>
              </a:rPr>
              <a:t>“For more information and the Standards Commentary, visit</a:t>
            </a:r>
            <a:r>
              <a:rPr lang="en-US" sz="2600" dirty="0">
                <a:solidFill>
                  <a:schemeClr val="bg1"/>
                </a:solidFill>
              </a:rPr>
              <a:t> </a:t>
            </a:r>
            <a:r>
              <a:rPr lang="en-US" sz="2600" u="sng" dirty="0" smtClean="0">
                <a:solidFill>
                  <a:schemeClr val="bg1"/>
                </a:solidFill>
                <a:hlinkClick r:id="rId2"/>
              </a:rPr>
              <a:t>www.ecfa.org/Standards</a:t>
            </a:r>
            <a:endParaRPr lang="en-US" sz="2600" dirty="0">
              <a:solidFill>
                <a:schemeClr val="bg1"/>
              </a:solidFill>
              <a:latin typeface="Helvetica LT Light" charset="0"/>
              <a:ea typeface="Helvetica LT Light" charset="0"/>
              <a:cs typeface="Helvetica LT Light"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grpSp>
        <p:nvGrpSpPr>
          <p:cNvPr id="6" name="Group 5"/>
          <p:cNvGrpSpPr/>
          <p:nvPr/>
        </p:nvGrpSpPr>
        <p:grpSpPr>
          <a:xfrm>
            <a:off x="1758850" y="2176042"/>
            <a:ext cx="8762036" cy="2083443"/>
            <a:chOff x="1758850" y="2176042"/>
            <a:chExt cx="8762036" cy="2083443"/>
          </a:xfrm>
        </p:grpSpPr>
        <p:cxnSp>
          <p:nvCxnSpPr>
            <p:cNvPr id="5" name="Straight Connector 4"/>
            <p:cNvCxnSpPr/>
            <p:nvPr/>
          </p:nvCxnSpPr>
          <p:spPr>
            <a:xfrm>
              <a:off x="1758850" y="2176042"/>
              <a:ext cx="87620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758850" y="4259485"/>
              <a:ext cx="87620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1123163"/>
            <a:ext cx="9802755" cy="4572258"/>
            <a:chOff x="1296364" y="822222"/>
            <a:chExt cx="9802755" cy="4572258"/>
          </a:xfrm>
        </p:grpSpPr>
        <p:cxnSp>
          <p:nvCxnSpPr>
            <p:cNvPr id="10" name="Straight Connector 9"/>
            <p:cNvCxnSpPr/>
            <p:nvPr/>
          </p:nvCxnSpPr>
          <p:spPr>
            <a:xfrm>
              <a:off x="1296364" y="1611222"/>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822222"/>
              <a:ext cx="1631157" cy="1562580"/>
            </a:xfrm>
            <a:prstGeom prst="rect">
              <a:avLst/>
            </a:prstGeom>
          </p:spPr>
        </p:pic>
        <p:sp>
          <p:nvSpPr>
            <p:cNvPr id="9" name="TextBox 8"/>
            <p:cNvSpPr txBox="1"/>
            <p:nvPr/>
          </p:nvSpPr>
          <p:spPr>
            <a:xfrm>
              <a:off x="2974693" y="2603871"/>
              <a:ext cx="6354502"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Doctrinal Issues</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947930"/>
              <a:ext cx="9802755" cy="1446550"/>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subscribe to a written statement of faith clearly affirming a commitment to the evangelical Christian faith or shall otherwise demonstrate such commitment, and shall operate in accordance with biblical truths and practices.</a:t>
              </a:r>
            </a:p>
          </p:txBody>
        </p:sp>
        <p:cxnSp>
          <p:nvCxnSpPr>
            <p:cNvPr id="14" name="Straight Connector 13"/>
            <p:cNvCxnSpPr/>
            <p:nvPr/>
          </p:nvCxnSpPr>
          <p:spPr>
            <a:xfrm>
              <a:off x="1296364" y="3567342"/>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1463081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1297411"/>
            <a:ext cx="9802755" cy="4233704"/>
            <a:chOff x="1296364" y="417734"/>
            <a:chExt cx="9802755" cy="4233704"/>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7" cy="1562579"/>
            </a:xfrm>
            <a:prstGeom prst="rect">
              <a:avLst/>
            </a:prstGeom>
          </p:spPr>
        </p:pic>
        <p:sp>
          <p:nvSpPr>
            <p:cNvPr id="9" name="TextBox 8"/>
            <p:cNvSpPr txBox="1"/>
            <p:nvPr/>
          </p:nvSpPr>
          <p:spPr>
            <a:xfrm>
              <a:off x="2974693" y="2199383"/>
              <a:ext cx="6354502"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Governance</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1107996"/>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be governed by a responsible board of not less than five individuals, a majority of whom shall be independent, who shall meet at least semiannually to establish policy and review its accomplishments.</a:t>
              </a: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172920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649229"/>
            <a:ext cx="9802755" cy="5587921"/>
            <a:chOff x="1296364" y="417734"/>
            <a:chExt cx="9802755" cy="5587921"/>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7" cy="1562580"/>
            </a:xfrm>
            <a:prstGeom prst="rect">
              <a:avLst/>
            </a:prstGeom>
          </p:spPr>
        </p:pic>
        <p:sp>
          <p:nvSpPr>
            <p:cNvPr id="9" name="TextBox 8"/>
            <p:cNvSpPr txBox="1"/>
            <p:nvPr/>
          </p:nvSpPr>
          <p:spPr>
            <a:xfrm>
              <a:off x="2974693" y="2199383"/>
              <a:ext cx="6354502"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Financial Oversight</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2462213"/>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prepare complete and accurate financial statements. The board or a committee consisting of a majority of independent members shall approve the engagement of an independent certified public accountant, review the annual financial statements, and maintain appropriate communication with the independent certified public accountant. The board shall be apprised of any material weaknesses in internal control or other significant risks.</a:t>
              </a: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990964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3" name="Group 2"/>
          <p:cNvGrpSpPr/>
          <p:nvPr/>
        </p:nvGrpSpPr>
        <p:grpSpPr>
          <a:xfrm>
            <a:off x="335666" y="845998"/>
            <a:ext cx="11597833" cy="5396947"/>
            <a:chOff x="335666" y="880723"/>
            <a:chExt cx="11597833" cy="5396947"/>
          </a:xfrm>
        </p:grpSpPr>
        <p:cxnSp>
          <p:nvCxnSpPr>
            <p:cNvPr id="10" name="Straight Connector 9"/>
            <p:cNvCxnSpPr/>
            <p:nvPr/>
          </p:nvCxnSpPr>
          <p:spPr>
            <a:xfrm>
              <a:off x="902825" y="1643607"/>
              <a:ext cx="10509813" cy="34724"/>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880723"/>
              <a:ext cx="1631156" cy="1562578"/>
            </a:xfrm>
            <a:prstGeom prst="rect">
              <a:avLst/>
            </a:prstGeom>
          </p:spPr>
        </p:pic>
        <p:sp>
          <p:nvSpPr>
            <p:cNvPr id="9" name="TextBox 8"/>
            <p:cNvSpPr txBox="1"/>
            <p:nvPr/>
          </p:nvSpPr>
          <p:spPr>
            <a:xfrm>
              <a:off x="335666" y="2662372"/>
              <a:ext cx="11597833" cy="1261884"/>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Use of Resources and</a:t>
              </a:r>
              <a:br>
                <a:rPr lang="en-US" sz="3800" b="1" dirty="0" smtClean="0">
                  <a:solidFill>
                    <a:schemeClr val="bg1"/>
                  </a:solidFill>
                  <a:latin typeface="Helvetica LT" charset="0"/>
                  <a:ea typeface="Helvetica LT" charset="0"/>
                  <a:cs typeface="Helvetica LT" charset="0"/>
                </a:rPr>
              </a:br>
              <a:r>
                <a:rPr lang="en-US" sz="3800" b="1" dirty="0" smtClean="0">
                  <a:solidFill>
                    <a:schemeClr val="bg1"/>
                  </a:solidFill>
                  <a:latin typeface="Helvetica LT" charset="0"/>
                  <a:ea typeface="Helvetica LT" charset="0"/>
                  <a:cs typeface="Helvetica LT" charset="0"/>
                </a:rPr>
                <a:t>Compliance with Laws</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4492566"/>
              <a:ext cx="9802755" cy="1785104"/>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exercise the appropriate management and controls necessary to provide reasonable assurance that all of the organization’s operations are carried out and resources are used in a responsible manner and in conformity with applicable laws and regulations, such conformity taking into account biblical mandates.</a:t>
              </a:r>
            </a:p>
          </p:txBody>
        </p:sp>
        <p:cxnSp>
          <p:nvCxnSpPr>
            <p:cNvPr id="15" name="Straight Connector 14"/>
            <p:cNvCxnSpPr/>
            <p:nvPr/>
          </p:nvCxnSpPr>
          <p:spPr>
            <a:xfrm>
              <a:off x="902825" y="4188262"/>
              <a:ext cx="10509813" cy="34724"/>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798285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1135363"/>
            <a:ext cx="9802755" cy="4572258"/>
            <a:chOff x="1296364" y="417734"/>
            <a:chExt cx="9802755" cy="4572258"/>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7" cy="1562579"/>
            </a:xfrm>
            <a:prstGeom prst="rect">
              <a:avLst/>
            </a:prstGeom>
          </p:spPr>
        </p:pic>
        <p:sp>
          <p:nvSpPr>
            <p:cNvPr id="9" name="TextBox 8"/>
            <p:cNvSpPr txBox="1"/>
            <p:nvPr/>
          </p:nvSpPr>
          <p:spPr>
            <a:xfrm>
              <a:off x="2974693" y="2199383"/>
              <a:ext cx="6354502"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Transparency</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1446550"/>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provide a copy of its current financial statements upon written request and shall provide other disclosures as the law may require. The financial statements required to comply with Standard 3 must be disclosed under this standard.</a:t>
              </a: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210061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335666" y="880723"/>
            <a:ext cx="11597833" cy="5396947"/>
            <a:chOff x="335666" y="417734"/>
            <a:chExt cx="11597833" cy="5396947"/>
          </a:xfrm>
        </p:grpSpPr>
        <p:cxnSp>
          <p:nvCxnSpPr>
            <p:cNvPr id="10" name="Straight Connector 9"/>
            <p:cNvCxnSpPr/>
            <p:nvPr/>
          </p:nvCxnSpPr>
          <p:spPr>
            <a:xfrm>
              <a:off x="902825" y="1180618"/>
              <a:ext cx="10509813" cy="34724"/>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6" cy="1562579"/>
            </a:xfrm>
            <a:prstGeom prst="rect">
              <a:avLst/>
            </a:prstGeom>
          </p:spPr>
        </p:pic>
        <p:sp>
          <p:nvSpPr>
            <p:cNvPr id="9" name="TextBox 8"/>
            <p:cNvSpPr txBox="1"/>
            <p:nvPr/>
          </p:nvSpPr>
          <p:spPr>
            <a:xfrm>
              <a:off x="335666" y="2199383"/>
              <a:ext cx="11597833" cy="1261884"/>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Compensation-Setting and</a:t>
              </a:r>
              <a:br>
                <a:rPr lang="en-US" sz="3800" b="1" dirty="0" smtClean="0">
                  <a:solidFill>
                    <a:schemeClr val="bg1"/>
                  </a:solidFill>
                  <a:latin typeface="Helvetica LT" charset="0"/>
                  <a:ea typeface="Helvetica LT" charset="0"/>
                  <a:cs typeface="Helvetica LT" charset="0"/>
                </a:rPr>
              </a:br>
              <a:r>
                <a:rPr lang="en-US" sz="3800" b="1" dirty="0" smtClean="0">
                  <a:solidFill>
                    <a:schemeClr val="bg1"/>
                  </a:solidFill>
                  <a:latin typeface="Helvetica LT" charset="0"/>
                  <a:ea typeface="Helvetica LT" charset="0"/>
                  <a:cs typeface="Helvetica LT" charset="0"/>
                </a:rPr>
                <a:t>Related-Party-Transactions</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4029577"/>
              <a:ext cx="9802755" cy="1785104"/>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Every organization shall set compensation of its top leader and address related-party transactions in a manner that demonstrates integrity and propriety in conformity with ECFA’s Policy for Excellence in Compensation-Setting and Related-Party Transactions.</a:t>
              </a:r>
            </a:p>
            <a:p>
              <a:pPr algn="ctr"/>
              <a:endParaRPr lang="en-US" sz="2200" dirty="0">
                <a:solidFill>
                  <a:schemeClr val="bg1"/>
                </a:solidFill>
                <a:latin typeface="Helvetica LT Light" charset="0"/>
                <a:ea typeface="Helvetica LT Light" charset="0"/>
                <a:cs typeface="Helvetica LT Light" charset="0"/>
              </a:endParaRPr>
            </a:p>
          </p:txBody>
        </p:sp>
        <p:cxnSp>
          <p:nvCxnSpPr>
            <p:cNvPr id="15" name="Straight Connector 14"/>
            <p:cNvCxnSpPr/>
            <p:nvPr/>
          </p:nvCxnSpPr>
          <p:spPr>
            <a:xfrm>
              <a:off x="902825" y="3725273"/>
              <a:ext cx="10509813" cy="34724"/>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1445703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649229"/>
            <a:ext cx="9802755" cy="5587921"/>
            <a:chOff x="1296364" y="417734"/>
            <a:chExt cx="9802755" cy="5587921"/>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6" cy="1562579"/>
            </a:xfrm>
            <a:prstGeom prst="rect">
              <a:avLst/>
            </a:prstGeom>
          </p:spPr>
        </p:pic>
        <p:sp>
          <p:nvSpPr>
            <p:cNvPr id="9" name="TextBox 8"/>
            <p:cNvSpPr txBox="1"/>
            <p:nvPr/>
          </p:nvSpPr>
          <p:spPr>
            <a:xfrm>
              <a:off x="1342664" y="2199383"/>
              <a:ext cx="9583839" cy="677108"/>
            </a:xfrm>
            <a:prstGeom prst="rect">
              <a:avLst/>
            </a:prstGeom>
            <a:noFill/>
          </p:spPr>
          <p:txBody>
            <a:bodyPr wrap="square" rtlCol="0">
              <a:spAutoFit/>
            </a:bodyPr>
            <a:lstStyle/>
            <a:p>
              <a:pPr algn="ctr"/>
              <a:r>
                <a:rPr lang="en-US" sz="3800" b="1" smtClean="0">
                  <a:solidFill>
                    <a:schemeClr val="bg1"/>
                  </a:solidFill>
                  <a:latin typeface="Helvetica LT" charset="0"/>
                  <a:ea typeface="Helvetica LT" charset="0"/>
                  <a:cs typeface="Helvetica LT" charset="0"/>
                </a:rPr>
                <a:t>Truthfulness in Communications</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2462213"/>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In securing charitable gifts, all representations of fact, descriptions of the financial condition of the organization, or narratives about events must be current, complete, and accurate. References to past activities or events must be appropriately dated. There must be no material omissions or exaggerations of fact, use of misleading photographs, or any other communication which would tend to create a false impression or misunderstanding.</a:t>
              </a: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57223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4268"/>
        </a:solidFill>
        <a:effectLst/>
      </p:bgPr>
    </p:bg>
    <p:spTree>
      <p:nvGrpSpPr>
        <p:cNvPr id="1" name=""/>
        <p:cNvGrpSpPr/>
        <p:nvPr/>
      </p:nvGrpSpPr>
      <p:grpSpPr>
        <a:xfrm>
          <a:off x="0" y="0"/>
          <a:ext cx="0" cy="0"/>
          <a:chOff x="0" y="0"/>
          <a:chExt cx="0" cy="0"/>
        </a:xfrm>
      </p:grpSpPr>
      <p:grpSp>
        <p:nvGrpSpPr>
          <p:cNvPr id="2" name="Group 1"/>
          <p:cNvGrpSpPr/>
          <p:nvPr/>
        </p:nvGrpSpPr>
        <p:grpSpPr>
          <a:xfrm>
            <a:off x="1296364" y="961744"/>
            <a:ext cx="9802755" cy="4910812"/>
            <a:chOff x="1296364" y="417734"/>
            <a:chExt cx="9802755" cy="4910812"/>
          </a:xfrm>
        </p:grpSpPr>
        <p:cxnSp>
          <p:nvCxnSpPr>
            <p:cNvPr id="10" name="Straight Connector 9"/>
            <p:cNvCxnSpPr/>
            <p:nvPr/>
          </p:nvCxnSpPr>
          <p:spPr>
            <a:xfrm>
              <a:off x="1296364" y="120673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5" y="417734"/>
              <a:ext cx="1631156" cy="1562578"/>
            </a:xfrm>
            <a:prstGeom prst="rect">
              <a:avLst/>
            </a:prstGeom>
          </p:spPr>
        </p:pic>
        <p:sp>
          <p:nvSpPr>
            <p:cNvPr id="9" name="TextBox 8"/>
            <p:cNvSpPr txBox="1"/>
            <p:nvPr/>
          </p:nvSpPr>
          <p:spPr>
            <a:xfrm>
              <a:off x="1342664" y="2199383"/>
              <a:ext cx="9583839" cy="677108"/>
            </a:xfrm>
            <a:prstGeom prst="rect">
              <a:avLst/>
            </a:prstGeom>
            <a:noFill/>
          </p:spPr>
          <p:txBody>
            <a:bodyPr wrap="square" rtlCol="0">
              <a:spAutoFit/>
            </a:bodyPr>
            <a:lstStyle/>
            <a:p>
              <a:pPr algn="ctr"/>
              <a:r>
                <a:rPr lang="en-US" sz="3800" b="1" dirty="0" smtClean="0">
                  <a:solidFill>
                    <a:schemeClr val="bg1"/>
                  </a:solidFill>
                  <a:latin typeface="Helvetica LT" charset="0"/>
                  <a:ea typeface="Helvetica LT" charset="0"/>
                  <a:cs typeface="Helvetica LT" charset="0"/>
                </a:rPr>
                <a:t>Giver Expectations and Intent</a:t>
              </a:r>
              <a:endParaRPr lang="en-US" sz="3800" b="1" dirty="0">
                <a:solidFill>
                  <a:schemeClr val="bg1"/>
                </a:solidFill>
                <a:latin typeface="Helvetica LT" charset="0"/>
                <a:ea typeface="Helvetica LT" charset="0"/>
                <a:cs typeface="Helvetica LT" charset="0"/>
              </a:endParaRPr>
            </a:p>
          </p:txBody>
        </p:sp>
        <p:sp>
          <p:nvSpPr>
            <p:cNvPr id="11" name="TextBox 10"/>
            <p:cNvSpPr txBox="1"/>
            <p:nvPr/>
          </p:nvSpPr>
          <p:spPr>
            <a:xfrm>
              <a:off x="1296364" y="3543442"/>
              <a:ext cx="9802755" cy="1785104"/>
            </a:xfrm>
            <a:prstGeom prst="rect">
              <a:avLst/>
            </a:prstGeom>
            <a:noFill/>
          </p:spPr>
          <p:txBody>
            <a:bodyPr wrap="square" rtlCol="0">
              <a:spAutoFit/>
            </a:bodyPr>
            <a:lstStyle/>
            <a:p>
              <a:pPr algn="ctr"/>
              <a:r>
                <a:rPr lang="en-US" sz="2200" dirty="0">
                  <a:solidFill>
                    <a:schemeClr val="bg1"/>
                  </a:solidFill>
                  <a:latin typeface="Helvetica LT Light" charset="0"/>
                  <a:ea typeface="Helvetica LT Light" charset="0"/>
                  <a:cs typeface="Helvetica LT Light" charset="0"/>
                </a:rPr>
                <a:t>Statements made about the use of gifts by an organization in its charitable gift appeals must be honored. A giver’s intent relates both to what was communicated in the appeal and to any instructions accompanying the gift, if accepted by the organization. Appeals for charitable gifts must not create unrealistic expectations of what a gift will actually accomplish.</a:t>
              </a:r>
            </a:p>
          </p:txBody>
        </p:sp>
        <p:cxnSp>
          <p:nvCxnSpPr>
            <p:cNvPr id="14" name="Straight Connector 13"/>
            <p:cNvCxnSpPr/>
            <p:nvPr/>
          </p:nvCxnSpPr>
          <p:spPr>
            <a:xfrm>
              <a:off x="1296364" y="3162854"/>
              <a:ext cx="9583839"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370" y="312520"/>
            <a:ext cx="579154" cy="579152"/>
          </a:xfrm>
          <a:prstGeom prst="rect">
            <a:avLst/>
          </a:prstGeom>
        </p:spPr>
      </p:pic>
    </p:spTree>
    <p:extLst>
      <p:ext uri="{BB962C8B-B14F-4D97-AF65-F5344CB8AC3E}">
        <p14:creationId xmlns:p14="http://schemas.microsoft.com/office/powerpoint/2010/main" val="1658248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509</Words>
  <Application>Microsoft Macintosh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13</vt:i4>
      </vt:variant>
    </vt:vector>
  </HeadingPairs>
  <TitlesOfParts>
    <vt:vector size="26" baseType="lpstr">
      <vt:lpstr>Arial Narrow</vt:lpstr>
      <vt:lpstr>Calibri</vt:lpstr>
      <vt:lpstr>Calibri Light</vt:lpstr>
      <vt:lpstr>Helvetica LT</vt:lpstr>
      <vt:lpstr>Helvetica LT Light</vt:lpstr>
      <vt:lpstr>Helvetica LT Narrow Oblique</vt:lpstr>
      <vt:lpstr>Arial</vt:lpstr>
      <vt:lpstr>Custom Design</vt:lpstr>
      <vt:lpstr>1_Custom Design</vt:lpstr>
      <vt:lpstr>5_Custom Design</vt:lpstr>
      <vt:lpstr>2_Custom Design</vt:lpstr>
      <vt:lpstr>3_Custom Design</vt:lpstr>
      <vt:lpstr>4_Custom Design</vt:lpstr>
      <vt:lpstr>Seven Standards of Responsible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ECFA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Huntsman</dc:creator>
  <cp:lastModifiedBy>Microsoft Office User</cp:lastModifiedBy>
  <cp:revision>284</cp:revision>
  <cp:lastPrinted>2013-08-20T18:21:27Z</cp:lastPrinted>
  <dcterms:created xsi:type="dcterms:W3CDTF">2012-05-16T18:29:13Z</dcterms:created>
  <dcterms:modified xsi:type="dcterms:W3CDTF">2017-07-14T15:55:42Z</dcterms:modified>
</cp:coreProperties>
</file>